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2" r:id="rId1"/>
  </p:sldMasterIdLst>
  <p:sldIdLst>
    <p:sldId id="259" r:id="rId2"/>
    <p:sldId id="260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8" r:id="rId13"/>
    <p:sldId id="28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1639-B2D6-4652-B8C3-1B4C224A7BAF}" type="datetimeFigureOut">
              <a:rPr lang="en-US" smtClean="0"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602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99300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358220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6/4/2025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94121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6/4/2025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445936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6/4/2025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55946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030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857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283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03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6/4/2025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76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6/4/2025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895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6/4/2025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477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6/4/2025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302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6/4/2025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721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t>6/4/2025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284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416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  <p:sldLayoutId id="2147483806" r:id="rId14"/>
    <p:sldLayoutId id="2147483807" r:id="rId15"/>
    <p:sldLayoutId id="214748380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2251408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>
                <a:solidFill>
                  <a:schemeClr val="accent4">
                    <a:lumMod val="75000"/>
                  </a:schemeClr>
                </a:solidFill>
              </a:rPr>
              <a:t>«</a:t>
            </a:r>
            <a:r>
              <a:rPr lang="uk-UA" sz="4400" b="1" dirty="0">
                <a:solidFill>
                  <a:schemeClr val="accent4">
                    <a:lumMod val="75000"/>
                  </a:schemeClr>
                </a:solidFill>
              </a:rPr>
              <a:t>Відновлення та розвиток ресурсів у педагогічній діяльності»</a:t>
            </a:r>
          </a:p>
        </p:txBody>
      </p:sp>
      <p:pic>
        <p:nvPicPr>
          <p:cNvPr id="1028" name="Picture 4" descr="Важная роль внутренних ресурсов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5540" y="3081519"/>
            <a:ext cx="5966456" cy="3970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254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856347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chemeClr val="accent4">
                    <a:lumMod val="75000"/>
                  </a:schemeClr>
                </a:solidFill>
              </a:rPr>
              <a:t>Як відновлювати ресурс?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11977" y="1654629"/>
            <a:ext cx="9205549" cy="4230468"/>
          </a:xfrm>
        </p:spPr>
        <p:txBody>
          <a:bodyPr>
            <a:normAutofit/>
          </a:bodyPr>
          <a:lstStyle/>
          <a:p>
            <a:r>
              <a:rPr lang="uk-UA" sz="2800" b="1" dirty="0">
                <a:solidFill>
                  <a:schemeClr val="accent4">
                    <a:lumMod val="75000"/>
                  </a:schemeClr>
                </a:solidFill>
              </a:rPr>
              <a:t>Матеріальні ресурси</a:t>
            </a:r>
          </a:p>
          <a:p>
            <a:r>
              <a:rPr lang="uk-UA" sz="2800" b="1" dirty="0">
                <a:solidFill>
                  <a:schemeClr val="accent4">
                    <a:lumMod val="75000"/>
                  </a:schemeClr>
                </a:solidFill>
              </a:rPr>
              <a:t>Фінансовий менеджмент:</a:t>
            </a:r>
            <a:r>
              <a:rPr lang="uk-UA" sz="2800" dirty="0">
                <a:solidFill>
                  <a:schemeClr val="accent4">
                    <a:lumMod val="75000"/>
                  </a:schemeClr>
                </a:solidFill>
              </a:rPr>
              <a:t> плануйте витрати, створюйте "подушку безпеки".</a:t>
            </a:r>
          </a:p>
          <a:p>
            <a:r>
              <a:rPr lang="uk-UA" sz="2800" b="1" dirty="0">
                <a:solidFill>
                  <a:schemeClr val="accent4">
                    <a:lumMod val="75000"/>
                  </a:schemeClr>
                </a:solidFill>
              </a:rPr>
              <a:t>Організація простору:</a:t>
            </a:r>
            <a:r>
              <a:rPr lang="uk-UA" sz="2800" dirty="0">
                <a:solidFill>
                  <a:schemeClr val="accent4">
                    <a:lumMod val="75000"/>
                  </a:schemeClr>
                </a:solidFill>
              </a:rPr>
              <a:t> створіть комфортне середовище для роботи та відпочинку.</a:t>
            </a:r>
          </a:p>
          <a:p>
            <a:r>
              <a:rPr lang="uk-UA" sz="2800" b="1" dirty="0">
                <a:solidFill>
                  <a:schemeClr val="accent4">
                    <a:lumMod val="75000"/>
                  </a:schemeClr>
                </a:solidFill>
              </a:rPr>
              <a:t>Технічні засоби:</a:t>
            </a:r>
            <a:r>
              <a:rPr lang="uk-UA" sz="2800" dirty="0">
                <a:solidFill>
                  <a:schemeClr val="accent4">
                    <a:lumMod val="75000"/>
                  </a:schemeClr>
                </a:solidFill>
              </a:rPr>
              <a:t> використовуйте інструменти, які спрощують ваше життя.</a:t>
            </a:r>
          </a:p>
          <a:p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550828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8469" y="406395"/>
            <a:ext cx="9606143" cy="1500782"/>
          </a:xfrm>
        </p:spPr>
        <p:txBody>
          <a:bodyPr>
            <a:normAutofit fontScale="90000"/>
          </a:bodyPr>
          <a:lstStyle/>
          <a:p>
            <a:r>
              <a:rPr lang="uk-UA" b="1" i="1" dirty="0">
                <a:solidFill>
                  <a:schemeClr val="accent4">
                    <a:lumMod val="75000"/>
                  </a:schemeClr>
                </a:solidFill>
              </a:rPr>
              <a:t>Відновлення ресурсів – це не лише спосіб подолання втоми, але й інвестиція у своє здоров’я, добробут і якість життя.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1017" y="2255519"/>
            <a:ext cx="9353595" cy="4249784"/>
          </a:xfrm>
        </p:spPr>
        <p:txBody>
          <a:bodyPr>
            <a:normAutofit fontScale="85000" lnSpcReduction="20000"/>
          </a:bodyPr>
          <a:lstStyle/>
          <a:p>
            <a:r>
              <a:rPr lang="uk-UA" sz="3500" b="1" dirty="0">
                <a:solidFill>
                  <a:schemeClr val="accent4">
                    <a:lumMod val="75000"/>
                  </a:schemeClr>
                </a:solidFill>
              </a:rPr>
              <a:t>Принципи відновлення ресурсу</a:t>
            </a:r>
          </a:p>
          <a:p>
            <a:r>
              <a:rPr lang="uk-UA" sz="3500" b="1" dirty="0">
                <a:solidFill>
                  <a:schemeClr val="accent4">
                    <a:lumMod val="75000"/>
                  </a:schemeClr>
                </a:solidFill>
              </a:rPr>
              <a:t>Регулярність:</a:t>
            </a:r>
            <a:r>
              <a:rPr lang="uk-UA" sz="3500" dirty="0">
                <a:solidFill>
                  <a:schemeClr val="accent4">
                    <a:lumMod val="75000"/>
                  </a:schemeClr>
                </a:solidFill>
              </a:rPr>
              <a:t> робіть відновлення частиною щоденного життя.</a:t>
            </a:r>
          </a:p>
          <a:p>
            <a:r>
              <a:rPr lang="uk-UA" sz="3500" b="1" dirty="0">
                <a:solidFill>
                  <a:schemeClr val="accent4">
                    <a:lumMod val="75000"/>
                  </a:schemeClr>
                </a:solidFill>
              </a:rPr>
              <a:t>Баланс:</a:t>
            </a:r>
            <a:r>
              <a:rPr lang="uk-UA" sz="3500" dirty="0">
                <a:solidFill>
                  <a:schemeClr val="accent4">
                    <a:lumMod val="75000"/>
                  </a:schemeClr>
                </a:solidFill>
              </a:rPr>
              <a:t> приділяйте увагу всім сферам життя (робота, відпочинок, сім’я).</a:t>
            </a:r>
          </a:p>
          <a:p>
            <a:r>
              <a:rPr lang="uk-UA" sz="3500" b="1" dirty="0">
                <a:solidFill>
                  <a:schemeClr val="accent4">
                    <a:lumMod val="75000"/>
                  </a:schemeClr>
                </a:solidFill>
              </a:rPr>
              <a:t>Індивідуальність:</a:t>
            </a:r>
            <a:r>
              <a:rPr lang="uk-UA" sz="3500" dirty="0">
                <a:solidFill>
                  <a:schemeClr val="accent4">
                    <a:lumMod val="75000"/>
                  </a:schemeClr>
                </a:solidFill>
              </a:rPr>
              <a:t> обирайте те, що підходить саме вам і приносить задоволення.</a:t>
            </a:r>
          </a:p>
          <a:p>
            <a:r>
              <a:rPr lang="uk-UA" sz="3500" b="1" dirty="0">
                <a:solidFill>
                  <a:schemeClr val="accent4">
                    <a:lumMod val="75000"/>
                  </a:schemeClr>
                </a:solidFill>
              </a:rPr>
              <a:t>Межі:</a:t>
            </a:r>
            <a:r>
              <a:rPr lang="uk-UA" sz="3500" dirty="0">
                <a:solidFill>
                  <a:schemeClr val="accent4">
                    <a:lumMod val="75000"/>
                  </a:schemeClr>
                </a:solidFill>
              </a:rPr>
              <a:t> навчіться казати "ні", щоб уникати перевантаження.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25274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20091" y="505098"/>
            <a:ext cx="9953898" cy="3587931"/>
          </a:xfrm>
        </p:spPr>
        <p:txBody>
          <a:bodyPr>
            <a:normAutofit fontScale="90000"/>
          </a:bodyPr>
          <a:lstStyle/>
          <a:p>
            <a:r>
              <a:rPr lang="uk-UA" sz="2200" b="1" dirty="0">
                <a:solidFill>
                  <a:schemeClr val="accent4">
                    <a:lumMod val="75000"/>
                  </a:schemeClr>
                </a:solidFill>
              </a:rPr>
              <a:t>Відновлення ресурсу </a:t>
            </a:r>
            <a:r>
              <a:rPr lang="uk-UA" sz="2200" dirty="0">
                <a:solidFill>
                  <a:schemeClr val="accent4">
                    <a:lumMod val="75000"/>
                  </a:schemeClr>
                </a:solidFill>
              </a:rPr>
              <a:t>– це ключ до гармонійного, здорового та щасливого життя. Кожна людина має власні способи поповнення сил, але головне – знаходити час для себе та своїх потреб.</a:t>
            </a:r>
            <a:br>
              <a:rPr lang="uk-UA" sz="22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uk-UA" sz="2200" dirty="0">
                <a:solidFill>
                  <a:schemeClr val="accent4">
                    <a:lumMod val="75000"/>
                  </a:schemeClr>
                </a:solidFill>
              </a:rPr>
              <a:t>Регулярне піклування про фізичне здоров’я, емоційний баланс, інтелектуальний розвиток і духовну гармонію допомагає долати виклики, уникати вигорання та зберігати енергію для досягнення своїх цілей.</a:t>
            </a:r>
            <a:br>
              <a:rPr lang="uk-UA" sz="22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uk-UA" sz="2200" b="1" dirty="0">
                <a:solidFill>
                  <a:schemeClr val="accent4">
                    <a:lumMod val="75000"/>
                  </a:schemeClr>
                </a:solidFill>
              </a:rPr>
              <a:t>Пам’ятайте: </a:t>
            </a:r>
            <a:r>
              <a:rPr lang="uk-UA" sz="2200" dirty="0">
                <a:solidFill>
                  <a:schemeClr val="accent4">
                    <a:lumMod val="75000"/>
                  </a:schemeClr>
                </a:solidFill>
              </a:rPr>
              <a:t>відновлення ресурсів – це не слабкість, а мудрий вибір. Дбайте про себе, адже ваш добробут – це основа для успішної роботи, щасливих стосунків і внутрішнього спокою.</a:t>
            </a:r>
            <a:br>
              <a:rPr lang="uk-UA" dirty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72296" y="9744894"/>
            <a:ext cx="7134059" cy="1767166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5122" name="Picture 2" descr="La autogenerosidad, no es egoísmo&quot; | Salud y bienestar | Cadena S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8077" y="3391202"/>
            <a:ext cx="5200197" cy="3466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6628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12 порад для успішного навчання » Школа №15 міста Хмельницьког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100" y="-1"/>
            <a:ext cx="49149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3ED0DEC-C94F-4F33-A861-E2F140571B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71725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555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8171" y="624110"/>
            <a:ext cx="9936480" cy="1853620"/>
          </a:xfrm>
        </p:spPr>
        <p:txBody>
          <a:bodyPr>
            <a:noAutofit/>
          </a:bodyPr>
          <a:lstStyle/>
          <a:p>
            <a:r>
              <a:rPr lang="uk-UA" sz="2400" b="1" i="1" dirty="0">
                <a:solidFill>
                  <a:schemeClr val="accent4">
                    <a:lumMod val="75000"/>
                  </a:schemeClr>
                </a:solidFill>
              </a:rPr>
              <a:t>Ресурс </a:t>
            </a:r>
            <a:r>
              <a:rPr lang="uk-UA" sz="2400" i="1" dirty="0">
                <a:solidFill>
                  <a:schemeClr val="accent4">
                    <a:lumMod val="75000"/>
                  </a:schemeClr>
                </a:solidFill>
              </a:rPr>
              <a:t> – це будь-який внутрішній або зовнішній фактор, який допомагає підтримувати, відновлювати або підвищувати фізичну, емоційну, інтелектуальну та духовну енергію, необхідну для досягнення цілей, збереження гармонії та подолання життєвих труднощів.</a:t>
            </a:r>
          </a:p>
        </p:txBody>
      </p:sp>
      <p:pic>
        <p:nvPicPr>
          <p:cNvPr id="3074" name="Picture 2" descr="Презентація &quot;Ресурси&quot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9631" y="2477730"/>
            <a:ext cx="5567249" cy="417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2309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4297" y="615402"/>
            <a:ext cx="9780315" cy="1280890"/>
          </a:xfrm>
        </p:spPr>
        <p:txBody>
          <a:bodyPr>
            <a:noAutofit/>
          </a:bodyPr>
          <a:lstStyle/>
          <a:p>
            <a:r>
              <a:rPr lang="uk-UA" sz="2800" b="1" dirty="0">
                <a:solidFill>
                  <a:schemeClr val="accent4">
                    <a:lumMod val="75000"/>
                  </a:schemeClr>
                </a:solidFill>
              </a:rPr>
              <a:t>Психологічний ресурс </a:t>
            </a:r>
            <a:r>
              <a:rPr lang="uk-UA" sz="2800" dirty="0">
                <a:solidFill>
                  <a:schemeClr val="accent4">
                    <a:lumMod val="75000"/>
                  </a:schemeClr>
                </a:solidFill>
              </a:rPr>
              <a:t>– це "резервуар" життєвих можливостей, які ми використовуємо для вирішення будь-яких життєвих завдань</a:t>
            </a:r>
            <a:r>
              <a:rPr lang="uk-UA" sz="2800" dirty="0"/>
              <a:t>.</a:t>
            </a:r>
          </a:p>
        </p:txBody>
      </p:sp>
      <p:pic>
        <p:nvPicPr>
          <p:cNvPr id="4098" name="Picture 2" descr="Як зберегти свій ресурс: прості та ефективні поради психологині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073" y="1961194"/>
            <a:ext cx="6855529" cy="4896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184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82473"/>
          </a:xfrm>
        </p:spPr>
        <p:txBody>
          <a:bodyPr/>
          <a:lstStyle/>
          <a:p>
            <a:r>
              <a:rPr lang="uk-UA" b="1" dirty="0">
                <a:solidFill>
                  <a:schemeClr val="accent4">
                    <a:lumMod val="75000"/>
                  </a:schemeClr>
                </a:solidFill>
              </a:rPr>
              <a:t>Чому ресурси важливі?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1418" y="1506583"/>
            <a:ext cx="6635932" cy="4711337"/>
          </a:xfrm>
        </p:spPr>
        <p:txBody>
          <a:bodyPr>
            <a:noAutofit/>
          </a:bodyPr>
          <a:lstStyle/>
          <a:p>
            <a:r>
              <a:rPr lang="uk-UA" sz="2800" dirty="0">
                <a:solidFill>
                  <a:schemeClr val="accent4">
                    <a:lumMod val="75000"/>
                  </a:schemeClr>
                </a:solidFill>
              </a:rPr>
              <a:t>Ресурси допомагають:</a:t>
            </a:r>
          </a:p>
          <a:p>
            <a:r>
              <a:rPr lang="uk-UA" sz="2800" dirty="0">
                <a:solidFill>
                  <a:schemeClr val="accent4">
                    <a:lumMod val="75000"/>
                  </a:schemeClr>
                </a:solidFill>
              </a:rPr>
              <a:t>Зберігати баланс між роботою та особистим життям.</a:t>
            </a:r>
          </a:p>
          <a:p>
            <a:r>
              <a:rPr lang="uk-UA" sz="2800" dirty="0">
                <a:solidFill>
                  <a:schemeClr val="accent4">
                    <a:lumMod val="75000"/>
                  </a:schemeClr>
                </a:solidFill>
              </a:rPr>
              <a:t>Впоратися з викликами та стресовими ситуаціями.</a:t>
            </a:r>
          </a:p>
          <a:p>
            <a:r>
              <a:rPr lang="uk-UA" sz="2800" dirty="0">
                <a:solidFill>
                  <a:schemeClr val="accent4">
                    <a:lumMod val="75000"/>
                  </a:schemeClr>
                </a:solidFill>
              </a:rPr>
              <a:t>Досягати цілей та розвиватися.</a:t>
            </a:r>
          </a:p>
          <a:p>
            <a:r>
              <a:rPr lang="uk-UA" sz="2800" dirty="0">
                <a:solidFill>
                  <a:schemeClr val="accent4">
                    <a:lumMod val="75000"/>
                  </a:schemeClr>
                </a:solidFill>
              </a:rPr>
              <a:t>Підтримувати гармонію у взаєминах із собою та світом.</a:t>
            </a:r>
          </a:p>
        </p:txBody>
      </p:sp>
      <p:pic>
        <p:nvPicPr>
          <p:cNvPr id="2050" name="Picture 2" descr="Гармоні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5933" y="1433920"/>
            <a:ext cx="3532187" cy="47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189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47639"/>
          </a:xfrm>
        </p:spPr>
        <p:txBody>
          <a:bodyPr/>
          <a:lstStyle/>
          <a:p>
            <a:r>
              <a:rPr lang="uk-UA" b="1" i="1" dirty="0">
                <a:solidFill>
                  <a:schemeClr val="accent4">
                    <a:lumMod val="75000"/>
                  </a:schemeClr>
                </a:solidFill>
              </a:rPr>
              <a:t>Як відновлювати ресурс?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1751" y="1550126"/>
            <a:ext cx="7376158" cy="4632961"/>
          </a:xfrm>
        </p:spPr>
        <p:txBody>
          <a:bodyPr>
            <a:normAutofit/>
          </a:bodyPr>
          <a:lstStyle/>
          <a:p>
            <a:r>
              <a:rPr lang="uk-UA" sz="2400" b="1" dirty="0">
                <a:solidFill>
                  <a:schemeClr val="accent4">
                    <a:lumMod val="75000"/>
                  </a:schemeClr>
                </a:solidFill>
              </a:rPr>
              <a:t>1. Фізичні ресурси</a:t>
            </a:r>
          </a:p>
          <a:p>
            <a:r>
              <a:rPr lang="uk-UA" sz="2400" b="1" dirty="0">
                <a:solidFill>
                  <a:schemeClr val="accent4">
                    <a:lumMod val="75000"/>
                  </a:schemeClr>
                </a:solidFill>
              </a:rPr>
              <a:t>Сон:</a:t>
            </a:r>
            <a:r>
              <a:rPr lang="uk-UA" sz="2400" dirty="0">
                <a:solidFill>
                  <a:schemeClr val="accent4">
                    <a:lumMod val="75000"/>
                  </a:schemeClr>
                </a:solidFill>
              </a:rPr>
              <a:t> забезпечте собі 7-9 годин якісного сну. Дотримуйтеся режиму дня.</a:t>
            </a:r>
          </a:p>
          <a:p>
            <a:r>
              <a:rPr lang="uk-UA" sz="2400" b="1" dirty="0">
                <a:solidFill>
                  <a:schemeClr val="accent4">
                    <a:lumMod val="75000"/>
                  </a:schemeClr>
                </a:solidFill>
              </a:rPr>
              <a:t>Збалансоване харчування:</a:t>
            </a:r>
            <a:r>
              <a:rPr lang="uk-UA" sz="2400" dirty="0">
                <a:solidFill>
                  <a:schemeClr val="accent4">
                    <a:lumMod val="75000"/>
                  </a:schemeClr>
                </a:solidFill>
              </a:rPr>
              <a:t> вживайте поживну їжу, багату на вітаміни та мікроелементи.</a:t>
            </a:r>
          </a:p>
          <a:p>
            <a:r>
              <a:rPr lang="uk-UA" sz="2400" b="1" dirty="0">
                <a:solidFill>
                  <a:schemeClr val="accent4">
                    <a:lumMod val="75000"/>
                  </a:schemeClr>
                </a:solidFill>
              </a:rPr>
              <a:t>Фізична активність:</a:t>
            </a:r>
            <a:r>
              <a:rPr lang="uk-UA" sz="2400" dirty="0">
                <a:solidFill>
                  <a:schemeClr val="accent4">
                    <a:lumMod val="75000"/>
                  </a:schemeClr>
                </a:solidFill>
              </a:rPr>
              <a:t> регулярні прогулянки, йога, спорт допомагають зняти напругу.</a:t>
            </a:r>
          </a:p>
          <a:p>
            <a:r>
              <a:rPr lang="uk-UA" sz="2400" b="1" dirty="0">
                <a:solidFill>
                  <a:schemeClr val="accent4">
                    <a:lumMod val="75000"/>
                  </a:schemeClr>
                </a:solidFill>
              </a:rPr>
              <a:t>Релаксація:</a:t>
            </a:r>
            <a:r>
              <a:rPr lang="uk-UA" sz="2400" dirty="0">
                <a:solidFill>
                  <a:schemeClr val="accent4">
                    <a:lumMod val="75000"/>
                  </a:schemeClr>
                </a:solidFill>
              </a:rPr>
              <a:t> приймайте теплі ванни, пробуйте масаж або дихальні практики</a:t>
            </a:r>
          </a:p>
          <a:p>
            <a:endParaRPr lang="uk-UA" sz="2000" dirty="0"/>
          </a:p>
        </p:txBody>
      </p:sp>
      <p:pic>
        <p:nvPicPr>
          <p:cNvPr id="4" name="Рисунок 3" descr="Семінар- практикум &quot;Відновлення власних ресурсів&quot;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7909" y="2351314"/>
            <a:ext cx="3291839" cy="2583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2991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2275" y="624110"/>
            <a:ext cx="9092338" cy="1074061"/>
          </a:xfrm>
        </p:spPr>
        <p:txBody>
          <a:bodyPr/>
          <a:lstStyle/>
          <a:p>
            <a:r>
              <a:rPr lang="uk-UA" b="1" i="1" dirty="0">
                <a:solidFill>
                  <a:schemeClr val="accent4">
                    <a:lumMod val="75000"/>
                  </a:schemeClr>
                </a:solidFill>
              </a:rPr>
              <a:t>Як відновлювати ресурс?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46514" y="1436915"/>
            <a:ext cx="9579429" cy="5120640"/>
          </a:xfrm>
        </p:spPr>
        <p:txBody>
          <a:bodyPr>
            <a:normAutofit/>
          </a:bodyPr>
          <a:lstStyle/>
          <a:p>
            <a:r>
              <a:rPr lang="uk-UA" sz="2800" b="1" dirty="0">
                <a:solidFill>
                  <a:schemeClr val="accent4">
                    <a:lumMod val="75000"/>
                  </a:schemeClr>
                </a:solidFill>
              </a:rPr>
              <a:t>2. Емоційні ресурси</a:t>
            </a:r>
          </a:p>
          <a:p>
            <a:r>
              <a:rPr lang="uk-UA" sz="2800" b="1" dirty="0">
                <a:solidFill>
                  <a:schemeClr val="accent4">
                    <a:lumMod val="75000"/>
                  </a:schemeClr>
                </a:solidFill>
              </a:rPr>
              <a:t>Практика вдячності:</a:t>
            </a:r>
            <a:r>
              <a:rPr lang="uk-UA" sz="2800" dirty="0">
                <a:solidFill>
                  <a:schemeClr val="accent4">
                    <a:lumMod val="75000"/>
                  </a:schemeClr>
                </a:solidFill>
              </a:rPr>
              <a:t> щодня записуйте чи проговорюйте 3 речі, за які ви вдячні.</a:t>
            </a:r>
          </a:p>
          <a:p>
            <a:r>
              <a:rPr lang="uk-UA" sz="2800" b="1" dirty="0">
                <a:solidFill>
                  <a:schemeClr val="accent4">
                    <a:lumMod val="75000"/>
                  </a:schemeClr>
                </a:solidFill>
              </a:rPr>
              <a:t>Спілкування:</a:t>
            </a:r>
            <a:r>
              <a:rPr lang="uk-UA" sz="2800" dirty="0">
                <a:solidFill>
                  <a:schemeClr val="accent4">
                    <a:lumMod val="75000"/>
                  </a:schemeClr>
                </a:solidFill>
              </a:rPr>
              <a:t> проводьте час із людьми, які вас підтримують і надихають.</a:t>
            </a:r>
          </a:p>
          <a:p>
            <a:r>
              <a:rPr lang="uk-UA" sz="2800" b="1" dirty="0">
                <a:solidFill>
                  <a:schemeClr val="accent4">
                    <a:lumMod val="75000"/>
                  </a:schemeClr>
                </a:solidFill>
              </a:rPr>
              <a:t>Хобі:</a:t>
            </a:r>
            <a:r>
              <a:rPr lang="uk-UA" sz="2800" dirty="0">
                <a:solidFill>
                  <a:schemeClr val="accent4">
                    <a:lumMod val="75000"/>
                  </a:schemeClr>
                </a:solidFill>
              </a:rPr>
              <a:t> займайтеся тим, що приносить радість (малювання, музика, садівництво тощо).</a:t>
            </a:r>
          </a:p>
          <a:p>
            <a:r>
              <a:rPr lang="uk-UA" sz="2800" b="1" dirty="0">
                <a:solidFill>
                  <a:schemeClr val="accent4">
                    <a:lumMod val="75000"/>
                  </a:schemeClr>
                </a:solidFill>
              </a:rPr>
              <a:t>Відпочинок:</a:t>
            </a:r>
            <a:r>
              <a:rPr lang="uk-UA" sz="2800" dirty="0">
                <a:solidFill>
                  <a:schemeClr val="accent4">
                    <a:lumMod val="75000"/>
                  </a:schemeClr>
                </a:solidFill>
              </a:rPr>
              <a:t> дозвольте собі перерви та розслаблення без почуття провини.</a:t>
            </a:r>
          </a:p>
          <a:p>
            <a:endParaRPr lang="uk-UA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837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99063" y="624110"/>
            <a:ext cx="9205549" cy="943433"/>
          </a:xfrm>
        </p:spPr>
        <p:txBody>
          <a:bodyPr/>
          <a:lstStyle/>
          <a:p>
            <a:r>
              <a:rPr lang="uk-UA" b="1" i="1" dirty="0">
                <a:solidFill>
                  <a:schemeClr val="accent4">
                    <a:lumMod val="75000"/>
                  </a:schemeClr>
                </a:solidFill>
              </a:rPr>
              <a:t>Як відновлювати ресурс?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46515" y="1637211"/>
            <a:ext cx="9458098" cy="4589417"/>
          </a:xfrm>
        </p:spPr>
        <p:txBody>
          <a:bodyPr/>
          <a:lstStyle/>
          <a:p>
            <a:r>
              <a:rPr lang="uk-UA" sz="2800" b="1" dirty="0">
                <a:solidFill>
                  <a:schemeClr val="accent4">
                    <a:lumMod val="75000"/>
                  </a:schemeClr>
                </a:solidFill>
              </a:rPr>
              <a:t>Інтелектуальні ресурси</a:t>
            </a:r>
          </a:p>
          <a:p>
            <a:r>
              <a:rPr lang="uk-UA" sz="2800" b="1" dirty="0">
                <a:solidFill>
                  <a:schemeClr val="accent4">
                    <a:lumMod val="75000"/>
                  </a:schemeClr>
                </a:solidFill>
              </a:rPr>
              <a:t>Навчання:</a:t>
            </a:r>
            <a:r>
              <a:rPr lang="uk-UA" sz="2800" dirty="0">
                <a:solidFill>
                  <a:schemeClr val="accent4">
                    <a:lumMod val="75000"/>
                  </a:schemeClr>
                </a:solidFill>
              </a:rPr>
              <a:t> вивчайте щось нове, що вас цікавить (курси, книги, майстер-класи).</a:t>
            </a:r>
          </a:p>
          <a:p>
            <a:r>
              <a:rPr lang="uk-UA" sz="2800" b="1" dirty="0">
                <a:solidFill>
                  <a:schemeClr val="accent4">
                    <a:lumMod val="75000"/>
                  </a:schemeClr>
                </a:solidFill>
              </a:rPr>
              <a:t>Планування:</a:t>
            </a:r>
            <a:r>
              <a:rPr lang="uk-UA" sz="2800" dirty="0">
                <a:solidFill>
                  <a:schemeClr val="accent4">
                    <a:lumMod val="75000"/>
                  </a:schemeClr>
                </a:solidFill>
              </a:rPr>
              <a:t> створюйте реалістичні плани, щоб уникнути перевантаження.</a:t>
            </a:r>
          </a:p>
          <a:p>
            <a:r>
              <a:rPr lang="uk-UA" sz="2800" b="1" dirty="0">
                <a:solidFill>
                  <a:schemeClr val="accent4">
                    <a:lumMod val="75000"/>
                  </a:schemeClr>
                </a:solidFill>
              </a:rPr>
              <a:t>Креативність:</a:t>
            </a:r>
            <a:r>
              <a:rPr lang="uk-UA" sz="2800" dirty="0">
                <a:solidFill>
                  <a:schemeClr val="accent4">
                    <a:lumMod val="75000"/>
                  </a:schemeClr>
                </a:solidFill>
              </a:rPr>
              <a:t> знаходьте час для творчості та нестандартних рішень.</a:t>
            </a:r>
          </a:p>
          <a:p>
            <a:r>
              <a:rPr lang="uk-UA" sz="2800" b="1" dirty="0">
                <a:solidFill>
                  <a:schemeClr val="accent4">
                    <a:lumMod val="75000"/>
                  </a:schemeClr>
                </a:solidFill>
              </a:rPr>
              <a:t>Ментальна гігієна:</a:t>
            </a:r>
            <a:r>
              <a:rPr lang="uk-UA" sz="2800" dirty="0">
                <a:solidFill>
                  <a:schemeClr val="accent4">
                    <a:lumMod val="75000"/>
                  </a:schemeClr>
                </a:solidFill>
              </a:rPr>
              <a:t> обмежуйте вплив негативної інформації (новини, </a:t>
            </a:r>
            <a:r>
              <a:rPr lang="uk-UA" sz="2800" dirty="0" err="1">
                <a:solidFill>
                  <a:schemeClr val="accent4">
                    <a:lumMod val="75000"/>
                  </a:schemeClr>
                </a:solidFill>
              </a:rPr>
              <a:t>соцмережі</a:t>
            </a:r>
            <a:r>
              <a:rPr lang="uk-UA" sz="2800" dirty="0">
                <a:solidFill>
                  <a:schemeClr val="accent4">
                    <a:lumMod val="75000"/>
                  </a:schemeClr>
                </a:solidFill>
              </a:rPr>
              <a:t>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01534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1977" y="624110"/>
            <a:ext cx="9292635" cy="838930"/>
          </a:xfrm>
        </p:spPr>
        <p:txBody>
          <a:bodyPr/>
          <a:lstStyle/>
          <a:p>
            <a:r>
              <a:rPr lang="uk-UA" b="1" i="1" dirty="0">
                <a:solidFill>
                  <a:schemeClr val="accent4">
                    <a:lumMod val="75000"/>
                  </a:schemeClr>
                </a:solidFill>
              </a:rPr>
              <a:t>Як відновлювати ресурс?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72343" y="1463039"/>
            <a:ext cx="9632269" cy="4859383"/>
          </a:xfrm>
        </p:spPr>
        <p:txBody>
          <a:bodyPr/>
          <a:lstStyle/>
          <a:p>
            <a:r>
              <a:rPr lang="uk-UA" sz="2800" b="1" dirty="0">
                <a:solidFill>
                  <a:schemeClr val="accent4">
                    <a:lumMod val="75000"/>
                  </a:schemeClr>
                </a:solidFill>
              </a:rPr>
              <a:t>Духовні ресурси</a:t>
            </a:r>
          </a:p>
          <a:p>
            <a:r>
              <a:rPr lang="uk-UA" sz="2800" b="1" dirty="0">
                <a:solidFill>
                  <a:schemeClr val="accent4">
                    <a:lumMod val="75000"/>
                  </a:schemeClr>
                </a:solidFill>
              </a:rPr>
              <a:t>Медитація:</a:t>
            </a:r>
            <a:r>
              <a:rPr lang="uk-UA" sz="2800" dirty="0">
                <a:solidFill>
                  <a:schemeClr val="accent4">
                    <a:lumMod val="75000"/>
                  </a:schemeClr>
                </a:solidFill>
              </a:rPr>
              <a:t> практикуйте усвідомленість і заспокоєння розуму.</a:t>
            </a:r>
          </a:p>
          <a:p>
            <a:r>
              <a:rPr lang="uk-UA" sz="2800" b="1" dirty="0">
                <a:solidFill>
                  <a:schemeClr val="accent4">
                    <a:lumMod val="75000"/>
                  </a:schemeClr>
                </a:solidFill>
              </a:rPr>
              <a:t>Природа:</a:t>
            </a:r>
            <a:r>
              <a:rPr lang="uk-UA" sz="2800" dirty="0">
                <a:solidFill>
                  <a:schemeClr val="accent4">
                    <a:lumMod val="75000"/>
                  </a:schemeClr>
                </a:solidFill>
              </a:rPr>
              <a:t> проводьте час на свіжому повітрі, насолоджуйтеся природними краєвидами.</a:t>
            </a:r>
          </a:p>
          <a:p>
            <a:r>
              <a:rPr lang="uk-UA" sz="2800" b="1" dirty="0">
                <a:solidFill>
                  <a:schemeClr val="accent4">
                    <a:lumMod val="75000"/>
                  </a:schemeClr>
                </a:solidFill>
              </a:rPr>
              <a:t>Рефлексія:</a:t>
            </a:r>
            <a:r>
              <a:rPr lang="uk-UA" sz="2800" dirty="0">
                <a:solidFill>
                  <a:schemeClr val="accent4">
                    <a:lumMod val="75000"/>
                  </a:schemeClr>
                </a:solidFill>
              </a:rPr>
              <a:t> записуйте думки, мрії, цілі у щоденник.</a:t>
            </a:r>
          </a:p>
          <a:p>
            <a:r>
              <a:rPr lang="uk-UA" sz="2800" b="1" dirty="0">
                <a:solidFill>
                  <a:schemeClr val="accent4">
                    <a:lumMod val="75000"/>
                  </a:schemeClr>
                </a:solidFill>
              </a:rPr>
              <a:t>Пошук сенсу:</a:t>
            </a:r>
            <a:r>
              <a:rPr lang="uk-UA" sz="2800" dirty="0">
                <a:solidFill>
                  <a:schemeClr val="accent4">
                    <a:lumMod val="75000"/>
                  </a:schemeClr>
                </a:solidFill>
              </a:rPr>
              <a:t> зосередьтеся на тому, що для вас важливо (цінності, місія</a:t>
            </a:r>
            <a:r>
              <a:rPr lang="uk-UA" sz="2800" dirty="0"/>
              <a:t>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88886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6183" y="624110"/>
            <a:ext cx="9388429" cy="1280890"/>
          </a:xfrm>
        </p:spPr>
        <p:txBody>
          <a:bodyPr/>
          <a:lstStyle/>
          <a:p>
            <a:r>
              <a:rPr lang="uk-UA" b="1" i="1" dirty="0">
                <a:solidFill>
                  <a:schemeClr val="accent4">
                    <a:lumMod val="75000"/>
                  </a:schemeClr>
                </a:solidFill>
              </a:rPr>
              <a:t>Як відновлювати ресурс?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5223" y="1532709"/>
            <a:ext cx="9449389" cy="4197531"/>
          </a:xfrm>
        </p:spPr>
        <p:txBody>
          <a:bodyPr/>
          <a:lstStyle/>
          <a:p>
            <a:r>
              <a:rPr lang="uk-UA" sz="2800" b="1" dirty="0">
                <a:solidFill>
                  <a:schemeClr val="accent4">
                    <a:lumMod val="75000"/>
                  </a:schemeClr>
                </a:solidFill>
              </a:rPr>
              <a:t>Соціальні ресурси</a:t>
            </a:r>
          </a:p>
          <a:p>
            <a:r>
              <a:rPr lang="uk-UA" sz="2800" b="1" dirty="0">
                <a:solidFill>
                  <a:schemeClr val="accent4">
                    <a:lumMod val="75000"/>
                  </a:schemeClr>
                </a:solidFill>
              </a:rPr>
              <a:t>Підтримка:</a:t>
            </a:r>
            <a:r>
              <a:rPr lang="uk-UA" sz="2800" dirty="0">
                <a:solidFill>
                  <a:schemeClr val="accent4">
                    <a:lumMod val="75000"/>
                  </a:schemeClr>
                </a:solidFill>
              </a:rPr>
              <a:t> звертайтеся за допомогою до друзів, родини чи колег.</a:t>
            </a:r>
          </a:p>
          <a:p>
            <a:r>
              <a:rPr lang="uk-UA" sz="2800" b="1" dirty="0">
                <a:solidFill>
                  <a:schemeClr val="accent4">
                    <a:lumMod val="75000"/>
                  </a:schemeClr>
                </a:solidFill>
              </a:rPr>
              <a:t>Спільноти:</a:t>
            </a:r>
            <a:r>
              <a:rPr lang="uk-UA" sz="2800" dirty="0">
                <a:solidFill>
                  <a:schemeClr val="accent4">
                    <a:lumMod val="75000"/>
                  </a:schemeClr>
                </a:solidFill>
              </a:rPr>
              <a:t> долучайтеся до груп за інтересами або волонтерських </a:t>
            </a:r>
            <a:r>
              <a:rPr lang="uk-UA" sz="2800" dirty="0" err="1">
                <a:solidFill>
                  <a:schemeClr val="accent4">
                    <a:lumMod val="75000"/>
                  </a:schemeClr>
                </a:solidFill>
              </a:rPr>
              <a:t>проєктів</a:t>
            </a:r>
            <a:r>
              <a:rPr lang="uk-UA" sz="2800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r>
              <a:rPr lang="uk-UA" sz="2800" b="1" dirty="0">
                <a:solidFill>
                  <a:schemeClr val="accent4">
                    <a:lumMod val="75000"/>
                  </a:schemeClr>
                </a:solidFill>
              </a:rPr>
              <a:t>Якісне спілкування:</a:t>
            </a:r>
            <a:r>
              <a:rPr lang="uk-UA" sz="28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uk-UA" sz="2800" dirty="0" err="1">
                <a:solidFill>
                  <a:schemeClr val="accent4">
                    <a:lumMod val="75000"/>
                  </a:schemeClr>
                </a:solidFill>
              </a:rPr>
              <a:t>надавайте</a:t>
            </a:r>
            <a:r>
              <a:rPr lang="uk-UA" sz="2800" dirty="0">
                <a:solidFill>
                  <a:schemeClr val="accent4">
                    <a:lumMod val="75000"/>
                  </a:schemeClr>
                </a:solidFill>
              </a:rPr>
              <a:t> перевагу глибоким розмовам замість поверхневих.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1785121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534</TotalTime>
  <Words>495</Words>
  <Application>Microsoft Office PowerPoint</Application>
  <PresentationFormat>Широкоэкранный</PresentationFormat>
  <Paragraphs>50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Легкий дым</vt:lpstr>
      <vt:lpstr>«Відновлення та розвиток ресурсів у педагогічній діяльності»</vt:lpstr>
      <vt:lpstr>Ресурс  – це будь-який внутрішній або зовнішній фактор, який допомагає підтримувати, відновлювати або підвищувати фізичну, емоційну, інтелектуальну та духовну енергію, необхідну для досягнення цілей, збереження гармонії та подолання життєвих труднощів.</vt:lpstr>
      <vt:lpstr>Психологічний ресурс – це "резервуар" життєвих можливостей, які ми використовуємо для вирішення будь-яких життєвих завдань.</vt:lpstr>
      <vt:lpstr>Чому ресурси важливі?</vt:lpstr>
      <vt:lpstr>Як відновлювати ресурс?</vt:lpstr>
      <vt:lpstr>Як відновлювати ресурс?</vt:lpstr>
      <vt:lpstr>Як відновлювати ресурс?</vt:lpstr>
      <vt:lpstr>Як відновлювати ресурс?</vt:lpstr>
      <vt:lpstr>Як відновлювати ресурс?</vt:lpstr>
      <vt:lpstr>Як відновлювати ресурс?</vt:lpstr>
      <vt:lpstr>Відновлення ресурсів – це не лише спосіб подолання втоми, але й інвестиція у своє здоров’я, добробут і якість життя.</vt:lpstr>
      <vt:lpstr>Відновлення ресурсу – це ключ до гармонійного, здорового та щасливого життя. Кожна людина має власні способи поповнення сил, але головне – знаходити час для себе та своїх потреб. Регулярне піклування про фізичне здоров’я, емоційний баланс, інтелектуальний розвиток і духовну гармонію допомагає долати виклики, уникати вигорання та зберігати енергію для досягнення своїх цілей. Пам’ятайте: відновлення ресурсів – це не слабкість, а мудрий вибір. Дбайте про себе, адже ваш добробут – це основа для успішної роботи, щасливих стосунків і внутрішнього спокою.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user2</cp:lastModifiedBy>
  <cp:revision>33</cp:revision>
  <cp:lastPrinted>2025-06-03T08:48:24Z</cp:lastPrinted>
  <dcterms:created xsi:type="dcterms:W3CDTF">2024-12-31T07:23:08Z</dcterms:created>
  <dcterms:modified xsi:type="dcterms:W3CDTF">2025-06-04T13:11:55Z</dcterms:modified>
</cp:coreProperties>
</file>